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2" r:id="rId7"/>
    <p:sldId id="265" r:id="rId8"/>
    <p:sldId id="266" r:id="rId9"/>
    <p:sldId id="263" r:id="rId10"/>
    <p:sldId id="264" r:id="rId11"/>
    <p:sldId id="261"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F1028F-9F32-46DD-A9A6-3A5B7D01E40D}"/>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038A9E6-865E-4DCC-9BD4-942865EDDE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E11A6A7-7E21-42C0-A215-E1C5C10CF545}"/>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4DA5EDA6-92FC-420C-9982-BDD9793F24A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8BBA7D1-48C7-4D79-BCB0-C597374550A0}"/>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1142668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7A5EEC-BDDA-4244-B6C8-913B16E40C14}"/>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6CA042BF-4617-42A6-B789-2C606536F4A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031A970-BB8A-4632-90E8-B5B6D918D0CE}"/>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8D755344-96FF-4698-B684-497988A5E18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ED13920-01BF-43AE-921A-A60520C97683}"/>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80067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0EC0F6D9-9B16-45D3-86C1-96B33B27F5B6}"/>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E0B25E7-D17D-4806-A29B-730A21D919FD}"/>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DF18247-92DD-4D8B-B3F1-622C9FCC1E53}"/>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99B8AD57-310F-49D1-A28B-ABD88A67CB5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F673C24-7DB1-46D1-859C-CF89978B856B}"/>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406749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C80997-EB26-4238-BB47-3BF27FF3EB1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08AEE0F-8820-40E5-B59E-0BF6BD8E839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D1D5035-C43E-40A4-A8D5-2B73F84FF053}"/>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2480C932-4D44-42BB-B52B-4BAB953DA22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6A4371C-8C82-41FB-93B5-2DF6F24003D1}"/>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1292949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8912F8-E6DF-413B-8822-88686FDC8CF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930F7D12-1EC0-4A29-8A0E-9F6120CC66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4865D14E-105E-4B4A-8E6D-965B46F4C42D}"/>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5B47AF97-4D0D-484F-8A47-3E97C13A3BF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5EFDD70-AB0C-4741-81BE-219150CEC30B}"/>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2913878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D48BDA-1122-4936-AF71-7BE24FAD3178}"/>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F16F931-CDCD-4CD5-B1B6-D301C676094F}"/>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B6138E9-1292-4560-9B74-54144D9FEC09}"/>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F0FA0B2-5BFC-4169-BF88-4F9AB297E22E}"/>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6" name="Alt Bilgi Yer Tutucusu 5">
            <a:extLst>
              <a:ext uri="{FF2B5EF4-FFF2-40B4-BE49-F238E27FC236}">
                <a16:creationId xmlns:a16="http://schemas.microsoft.com/office/drawing/2014/main" id="{D7532CFF-A22D-4D2E-B53D-20E18BB7FA9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8CECD52-4357-4F76-9935-F5DD4167EB46}"/>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341517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F8ECC6-307F-4264-A61F-95DD288199A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18BB957C-3CE8-4CBB-A59A-C98DC20BDB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FD3A8D96-D26A-4506-9B7E-31BF7F552F2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2D8F06D-62B6-4FF2-85CF-EF78325CE5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A7439F87-25DB-412D-8445-E936BD1B0DE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67E618EF-4185-49E9-8DD8-8E150815B228}"/>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8" name="Alt Bilgi Yer Tutucusu 7">
            <a:extLst>
              <a:ext uri="{FF2B5EF4-FFF2-40B4-BE49-F238E27FC236}">
                <a16:creationId xmlns:a16="http://schemas.microsoft.com/office/drawing/2014/main" id="{0B541D2F-6784-4C51-A685-31324665B15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FFF7B8D-B26C-45DB-9711-A5A101C28450}"/>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2131152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285954-3BA3-4357-A09D-5CF1774BF65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29B220C2-E39C-4B75-BB43-8811130345DA}"/>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4" name="Alt Bilgi Yer Tutucusu 3">
            <a:extLst>
              <a:ext uri="{FF2B5EF4-FFF2-40B4-BE49-F238E27FC236}">
                <a16:creationId xmlns:a16="http://schemas.microsoft.com/office/drawing/2014/main" id="{C17FE91D-3A84-48D5-9295-444E3E96F70F}"/>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80B55E8B-C1E5-4601-BDAD-889164B4852A}"/>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1406729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3C50263-EB63-4235-9BF2-08F1C8AB55E1}"/>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3" name="Alt Bilgi Yer Tutucusu 2">
            <a:extLst>
              <a:ext uri="{FF2B5EF4-FFF2-40B4-BE49-F238E27FC236}">
                <a16:creationId xmlns:a16="http://schemas.microsoft.com/office/drawing/2014/main" id="{36202018-251D-4A92-8C8F-925762FD571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59C00B8-4B8A-462B-9956-C0DDFDAD25B7}"/>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4030048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1550CB-D47C-4A90-B51B-55E562D0975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995C5A91-A199-4F5F-A029-231C579FBA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402A73A1-A6CF-472D-B08B-5B1BBE2E6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B6332BC-B414-4DDA-AA19-26484F363028}"/>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6" name="Alt Bilgi Yer Tutucusu 5">
            <a:extLst>
              <a:ext uri="{FF2B5EF4-FFF2-40B4-BE49-F238E27FC236}">
                <a16:creationId xmlns:a16="http://schemas.microsoft.com/office/drawing/2014/main" id="{51C51535-2677-4264-BA28-9035DF761C22}"/>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EDAA7EA-37B8-4361-A0D7-1FE69B4EBDB1}"/>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367187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58F1843-2FE2-4D47-93EC-11A7DBF7B6B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277BC73-9CC4-433D-A344-67B0A237BA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9CF03875-9871-43AE-AF72-1C2FD4E8E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E98D959F-7E71-4CCA-AF47-8FA5C9E545F9}"/>
              </a:ext>
            </a:extLst>
          </p:cNvPr>
          <p:cNvSpPr>
            <a:spLocks noGrp="1"/>
          </p:cNvSpPr>
          <p:nvPr>
            <p:ph type="dt" sz="half" idx="10"/>
          </p:nvPr>
        </p:nvSpPr>
        <p:spPr/>
        <p:txBody>
          <a:bodyPr/>
          <a:lstStyle/>
          <a:p>
            <a:fld id="{410D990E-A1A0-486F-8D26-53AAA17AEB71}" type="datetimeFigureOut">
              <a:rPr lang="tr-TR" smtClean="0"/>
              <a:t>8.11.2022</a:t>
            </a:fld>
            <a:endParaRPr lang="tr-TR"/>
          </a:p>
        </p:txBody>
      </p:sp>
      <p:sp>
        <p:nvSpPr>
          <p:cNvPr id="6" name="Alt Bilgi Yer Tutucusu 5">
            <a:extLst>
              <a:ext uri="{FF2B5EF4-FFF2-40B4-BE49-F238E27FC236}">
                <a16:creationId xmlns:a16="http://schemas.microsoft.com/office/drawing/2014/main" id="{160F06A2-DEDF-40FF-AFB7-C6FA537A3F1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0FE1771-84AD-488D-8F42-372BAADCBCF0}"/>
              </a:ext>
            </a:extLst>
          </p:cNvPr>
          <p:cNvSpPr>
            <a:spLocks noGrp="1"/>
          </p:cNvSpPr>
          <p:nvPr>
            <p:ph type="sldNum" sz="quarter" idx="12"/>
          </p:nvPr>
        </p:nvSpPr>
        <p:spPr/>
        <p:txBody>
          <a:bodyPr/>
          <a:lstStyle/>
          <a:p>
            <a:fld id="{B7868BE9-DD3A-4E3A-83C5-BB4BCD17E1BA}" type="slidenum">
              <a:rPr lang="tr-TR" smtClean="0"/>
              <a:t>‹#›</a:t>
            </a:fld>
            <a:endParaRPr lang="tr-TR"/>
          </a:p>
        </p:txBody>
      </p:sp>
    </p:spTree>
    <p:extLst>
      <p:ext uri="{BB962C8B-B14F-4D97-AF65-F5344CB8AC3E}">
        <p14:creationId xmlns:p14="http://schemas.microsoft.com/office/powerpoint/2010/main" val="2727925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D6C9D4E7-4F6E-42CC-9106-8D3248B15F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895A079-4A7F-4B5B-9270-BDC5328F0D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84F3C60-A582-4C7D-80E5-C553B55E11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D990E-A1A0-486F-8D26-53AAA17AEB71}" type="datetimeFigureOut">
              <a:rPr lang="tr-TR" smtClean="0"/>
              <a:t>8.11.2022</a:t>
            </a:fld>
            <a:endParaRPr lang="tr-TR"/>
          </a:p>
        </p:txBody>
      </p:sp>
      <p:sp>
        <p:nvSpPr>
          <p:cNvPr id="5" name="Alt Bilgi Yer Tutucusu 4">
            <a:extLst>
              <a:ext uri="{FF2B5EF4-FFF2-40B4-BE49-F238E27FC236}">
                <a16:creationId xmlns:a16="http://schemas.microsoft.com/office/drawing/2014/main" id="{A6A6483D-5AD7-4398-93AE-C81778F43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6E70F5EF-773A-440F-AF60-CADD1EE811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68BE9-DD3A-4E3A-83C5-BB4BCD17E1BA}" type="slidenum">
              <a:rPr lang="tr-TR" smtClean="0"/>
              <a:t>‹#›</a:t>
            </a:fld>
            <a:endParaRPr lang="tr-TR"/>
          </a:p>
        </p:txBody>
      </p:sp>
    </p:spTree>
    <p:extLst>
      <p:ext uri="{BB962C8B-B14F-4D97-AF65-F5344CB8AC3E}">
        <p14:creationId xmlns:p14="http://schemas.microsoft.com/office/powerpoint/2010/main" val="2059505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EA9C1F-9D89-4DEB-AB3B-3B2A9F5E21A9}"/>
              </a:ext>
            </a:extLst>
          </p:cNvPr>
          <p:cNvSpPr>
            <a:spLocks noGrp="1"/>
          </p:cNvSpPr>
          <p:nvPr>
            <p:ph type="ctrTitle"/>
          </p:nvPr>
        </p:nvSpPr>
        <p:spPr>
          <a:xfrm>
            <a:off x="421342" y="2849585"/>
            <a:ext cx="8588188" cy="997464"/>
          </a:xfrm>
        </p:spPr>
        <p:txBody>
          <a:bodyPr>
            <a:normAutofit/>
          </a:bodyPr>
          <a:lstStyle/>
          <a:p>
            <a:pPr algn="l"/>
            <a:r>
              <a:rPr lang="tr-TR" sz="3200" dirty="0">
                <a:latin typeface="Segoe UI Light" panose="020B0502040204020203" pitchFamily="34" charset="0"/>
                <a:cs typeface="Segoe UI Light" panose="020B0502040204020203" pitchFamily="34" charset="0"/>
              </a:rPr>
              <a:t>GÖRÜNTÜ İŞLEME TEKNİKLERİ KULLANILARAK </a:t>
            </a:r>
            <a:r>
              <a:rPr lang="tr-TR" sz="2800" dirty="0">
                <a:latin typeface="Segoe UI Light" panose="020B0502040204020203" pitchFamily="34" charset="0"/>
                <a:cs typeface="Segoe UI Light" panose="020B0502040204020203" pitchFamily="34" charset="0"/>
              </a:rPr>
              <a:t>NAPOLYON</a:t>
            </a:r>
            <a:r>
              <a:rPr lang="tr-TR" sz="3200" dirty="0">
                <a:latin typeface="Segoe UI Light" panose="020B0502040204020203" pitchFamily="34" charset="0"/>
                <a:cs typeface="Segoe UI Light" panose="020B0502040204020203" pitchFamily="34" charset="0"/>
              </a:rPr>
              <a:t> </a:t>
            </a:r>
            <a:r>
              <a:rPr lang="tr-TR" sz="2800" dirty="0">
                <a:latin typeface="Segoe UI Light" panose="020B0502040204020203" pitchFamily="34" charset="0"/>
                <a:cs typeface="Segoe UI Light" panose="020B0502040204020203" pitchFamily="34" charset="0"/>
              </a:rPr>
              <a:t>TİPİ KİRAZLARIN SINIFLANDIRILMASI</a:t>
            </a:r>
          </a:p>
        </p:txBody>
      </p:sp>
      <p:sp>
        <p:nvSpPr>
          <p:cNvPr id="3" name="Alt Başlık 2">
            <a:extLst>
              <a:ext uri="{FF2B5EF4-FFF2-40B4-BE49-F238E27FC236}">
                <a16:creationId xmlns:a16="http://schemas.microsoft.com/office/drawing/2014/main" id="{843959F1-80D7-4561-AD79-B64723F7D18C}"/>
              </a:ext>
            </a:extLst>
          </p:cNvPr>
          <p:cNvSpPr>
            <a:spLocks noGrp="1"/>
          </p:cNvSpPr>
          <p:nvPr>
            <p:ph type="subTitle" idx="1"/>
          </p:nvPr>
        </p:nvSpPr>
        <p:spPr>
          <a:xfrm>
            <a:off x="421342" y="3847049"/>
            <a:ext cx="9144000" cy="909918"/>
          </a:xfrm>
        </p:spPr>
        <p:txBody>
          <a:bodyPr/>
          <a:lstStyle/>
          <a:p>
            <a:pPr algn="l"/>
            <a:r>
              <a:rPr lang="en-US" dirty="0">
                <a:solidFill>
                  <a:srgbClr val="C00000"/>
                </a:solidFill>
                <a:latin typeface="Segoe UI Light" panose="020B0502040204020203" pitchFamily="34" charset="0"/>
                <a:cs typeface="Segoe UI Light" panose="020B0502040204020203" pitchFamily="34" charset="0"/>
              </a:rPr>
              <a:t>Nihat Akkaya - 02200201058</a:t>
            </a:r>
            <a:endParaRPr lang="tr-TR" dirty="0">
              <a:solidFill>
                <a:srgbClr val="C00000"/>
              </a:solidFill>
              <a:latin typeface="Segoe UI Light" panose="020B0502040204020203" pitchFamily="34" charset="0"/>
              <a:cs typeface="Segoe UI Light" panose="020B0502040204020203" pitchFamily="34" charset="0"/>
            </a:endParaRPr>
          </a:p>
        </p:txBody>
      </p:sp>
      <p:pic>
        <p:nvPicPr>
          <p:cNvPr id="9" name="Resim 8">
            <a:extLst>
              <a:ext uri="{FF2B5EF4-FFF2-40B4-BE49-F238E27FC236}">
                <a16:creationId xmlns:a16="http://schemas.microsoft.com/office/drawing/2014/main" id="{127DCD89-6B0C-4765-B8A6-AF8CE720700B}"/>
              </a:ext>
            </a:extLst>
          </p:cNvPr>
          <p:cNvPicPr>
            <a:picLocks noChangeAspect="1"/>
          </p:cNvPicPr>
          <p:nvPr/>
        </p:nvPicPr>
        <p:blipFill rotWithShape="1">
          <a:blip r:embed="rId2">
            <a:extLst>
              <a:ext uri="{28A0092B-C50C-407E-A947-70E740481C1C}">
                <a14:useLocalDpi xmlns:a14="http://schemas.microsoft.com/office/drawing/2010/main" val="0"/>
              </a:ext>
            </a:extLst>
          </a:blip>
          <a:srcRect l="26960" t="-1307" r="46487" b="1307"/>
          <a:stretch/>
        </p:blipFill>
        <p:spPr>
          <a:xfrm>
            <a:off x="9009530" y="-98612"/>
            <a:ext cx="2913530" cy="6956612"/>
          </a:xfrm>
          <a:prstGeom prst="rect">
            <a:avLst/>
          </a:prstGeom>
        </p:spPr>
      </p:pic>
    </p:spTree>
    <p:extLst>
      <p:ext uri="{BB962C8B-B14F-4D97-AF65-F5344CB8AC3E}">
        <p14:creationId xmlns:p14="http://schemas.microsoft.com/office/powerpoint/2010/main" val="38925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err="1">
                <a:latin typeface="Segoe UI Light" panose="020B0502040204020203" pitchFamily="34" charset="0"/>
                <a:cs typeface="Segoe UI Light" panose="020B0502040204020203" pitchFamily="34" charset="0"/>
              </a:rPr>
              <a:t>Sonuçlar</a:t>
            </a:r>
            <a:endParaRPr lang="tr-TR" dirty="0">
              <a:latin typeface="Segoe UI Light" panose="020B0502040204020203" pitchFamily="34" charset="0"/>
              <a:cs typeface="Segoe UI Light" panose="020B0502040204020203" pitchFamily="34" charset="0"/>
            </a:endParaRPr>
          </a:p>
        </p:txBody>
      </p:sp>
      <p:pic>
        <p:nvPicPr>
          <p:cNvPr id="6" name="İçerik Yer Tutucusu 5">
            <a:extLst>
              <a:ext uri="{FF2B5EF4-FFF2-40B4-BE49-F238E27FC236}">
                <a16:creationId xmlns:a16="http://schemas.microsoft.com/office/drawing/2014/main" id="{29560D74-8899-44DF-9CC7-3DB1F49A1D18}"/>
              </a:ext>
            </a:extLst>
          </p:cNvPr>
          <p:cNvPicPr>
            <a:picLocks noGrp="1" noChangeAspect="1"/>
          </p:cNvPicPr>
          <p:nvPr>
            <p:ph idx="1"/>
          </p:nvPr>
        </p:nvPicPr>
        <p:blipFill>
          <a:blip r:embed="rId2"/>
          <a:stretch>
            <a:fillRect/>
          </a:stretch>
        </p:blipFill>
        <p:spPr>
          <a:xfrm>
            <a:off x="2329693" y="981145"/>
            <a:ext cx="7532614" cy="3628328"/>
          </a:xfrm>
        </p:spPr>
      </p:pic>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
        <p:nvSpPr>
          <p:cNvPr id="7" name="Metin kutusu 6">
            <a:extLst>
              <a:ext uri="{FF2B5EF4-FFF2-40B4-BE49-F238E27FC236}">
                <a16:creationId xmlns:a16="http://schemas.microsoft.com/office/drawing/2014/main" id="{35D24CE2-5343-4B2B-BE28-6AEDCADDD331}"/>
              </a:ext>
            </a:extLst>
          </p:cNvPr>
          <p:cNvSpPr txBox="1"/>
          <p:nvPr/>
        </p:nvSpPr>
        <p:spPr>
          <a:xfrm>
            <a:off x="1183340" y="4699750"/>
            <a:ext cx="10421471" cy="1938992"/>
          </a:xfrm>
          <a:prstGeom prst="rect">
            <a:avLst/>
          </a:prstGeom>
          <a:noFill/>
        </p:spPr>
        <p:txBody>
          <a:bodyPr wrap="square" rtlCol="0">
            <a:spAutoFit/>
          </a:bodyPr>
          <a:lstStyle/>
          <a:p>
            <a:r>
              <a:rPr lang="tr-TR" sz="2400">
                <a:latin typeface="Segoe UI" panose="020B0502040204020203" pitchFamily="34" charset="0"/>
                <a:cs typeface="Segoe UI" panose="020B0502040204020203" pitchFamily="34" charset="0"/>
              </a:rPr>
              <a:t>Yine yukarıdaki tabloda kalibre değerlerinin tespitinde kullanılan iki yöntemin birbiri ile ne kadar yaklaştığı da görülmektedir. Bu oranlar görüntü işleme tekniğinin bu konudaki başarısını göstermektedir. Kirazların çoğunluğunu oluşturan 24 ve 23 mm kalibrede olan kirazların kalibre tespitinde başarı oranları yaklaşık %85 seviyelerinde bulunmuştur.</a:t>
            </a:r>
            <a:endParaRPr lang="tr-TR"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199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58FA2A-67F9-4874-B8A5-8C20FDC20A13}"/>
              </a:ext>
            </a:extLst>
          </p:cNvPr>
          <p:cNvSpPr>
            <a:spLocks noGrp="1"/>
          </p:cNvSpPr>
          <p:nvPr>
            <p:ph type="title"/>
          </p:nvPr>
        </p:nvSpPr>
        <p:spPr/>
        <p:txBody>
          <a:bodyPr/>
          <a:lstStyle/>
          <a:p>
            <a:r>
              <a:rPr lang="en-US" dirty="0" err="1"/>
              <a:t>Kaynakça</a:t>
            </a:r>
            <a:endParaRPr lang="tr-TR" dirty="0"/>
          </a:p>
        </p:txBody>
      </p:sp>
      <p:sp>
        <p:nvSpPr>
          <p:cNvPr id="3" name="İçerik Yer Tutucusu 2">
            <a:extLst>
              <a:ext uri="{FF2B5EF4-FFF2-40B4-BE49-F238E27FC236}">
                <a16:creationId xmlns:a16="http://schemas.microsoft.com/office/drawing/2014/main" id="{AFFCE9DC-8371-43A0-A571-55336B21F1FC}"/>
              </a:ext>
            </a:extLst>
          </p:cNvPr>
          <p:cNvSpPr>
            <a:spLocks noGrp="1"/>
          </p:cNvSpPr>
          <p:nvPr>
            <p:ph idx="1"/>
          </p:nvPr>
        </p:nvSpPr>
        <p:spPr/>
        <p:txBody>
          <a:bodyPr>
            <a:normAutofit/>
          </a:bodyPr>
          <a:lstStyle/>
          <a:p>
            <a:r>
              <a:rPr lang="tr-TR" dirty="0"/>
              <a:t>http://sutod.selcuk.edu.tr/sutod/article/view/357</a:t>
            </a:r>
          </a:p>
        </p:txBody>
      </p:sp>
      <p:cxnSp>
        <p:nvCxnSpPr>
          <p:cNvPr id="5" name="Düz Bağlayıcı 4">
            <a:extLst>
              <a:ext uri="{FF2B5EF4-FFF2-40B4-BE49-F238E27FC236}">
                <a16:creationId xmlns:a16="http://schemas.microsoft.com/office/drawing/2014/main" id="{DFBE9CD6-FEA8-4749-9637-BCEBCE62A7A7}"/>
              </a:ext>
            </a:extLst>
          </p:cNvPr>
          <p:cNvCxnSpPr/>
          <p:nvPr/>
        </p:nvCxnSpPr>
        <p:spPr>
          <a:xfrm>
            <a:off x="838200" y="1389529"/>
            <a:ext cx="1102210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409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err="1">
                <a:latin typeface="Segoe UI Light" panose="020B0502040204020203" pitchFamily="34" charset="0"/>
                <a:cs typeface="Segoe UI Light" panose="020B0502040204020203" pitchFamily="34" charset="0"/>
              </a:rPr>
              <a:t>Giriş</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093697"/>
            <a:ext cx="10515600" cy="3711386"/>
          </a:xfrm>
        </p:spPr>
        <p:txBody>
          <a:bodyPr>
            <a:noAutofit/>
          </a:bodyPr>
          <a:lstStyle/>
          <a:p>
            <a:pPr marL="0" indent="0">
              <a:buNone/>
            </a:pPr>
            <a:r>
              <a:rPr lang="en-US" dirty="0" err="1">
                <a:latin typeface="Segoe UI" panose="020B0502040204020203" pitchFamily="34" charset="0"/>
                <a:cs typeface="Segoe UI" panose="020B0502040204020203" pitchFamily="34" charset="0"/>
              </a:rPr>
              <a:t>Görüntü</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işleme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neredeyse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günlük</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hayatımızın</a:t>
            </a:r>
            <a:r>
              <a:rPr lang="en-US" dirty="0">
                <a:latin typeface="Segoe UI" panose="020B0502040204020203" pitchFamily="34" charset="0"/>
                <a:cs typeface="Segoe UI" panose="020B0502040204020203" pitchFamily="34" charset="0"/>
              </a:rPr>
              <a:t> her </a:t>
            </a:r>
            <a:r>
              <a:rPr lang="en-US" dirty="0" err="1">
                <a:latin typeface="Segoe UI" panose="020B0502040204020203" pitchFamily="34" charset="0"/>
                <a:cs typeface="Segoe UI" panose="020B0502040204020203" pitchFamily="34" charset="0"/>
              </a:rPr>
              <a:t>alanına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girmiş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durumdadır</a:t>
            </a:r>
            <a:r>
              <a:rPr lang="en-US" dirty="0">
                <a:latin typeface="Segoe UI" panose="020B0502040204020203" pitchFamily="34" charset="0"/>
                <a:cs typeface="Segoe UI" panose="020B0502040204020203" pitchFamily="34" charset="0"/>
              </a:rPr>
              <a:t>. </a:t>
            </a:r>
            <a:r>
              <a:rPr lang="tr-TR" dirty="0">
                <a:latin typeface="Segoe UI" panose="020B0502040204020203" pitchFamily="34" charset="0"/>
                <a:cs typeface="Segoe UI" panose="020B0502040204020203" pitchFamily="34" charset="0"/>
              </a:rPr>
              <a:t>Özellikle son yıllarda tarım alanındaki görüntü işleme çalışmaları artan bir seviyede yaygınlaşmaktadır. Bu çalışmada, Türkiye’de yetiştirilen Napolyon kirazlarının boyutlarının belirlenmesine dönük bir çalışma gerçekleştirilmiştir. Öncelikli olarak, kirazların fotoğrafları çekilerek görüntü</a:t>
            </a:r>
            <a:r>
              <a:rPr lang="en-US" dirty="0" err="1">
                <a:latin typeface="Segoe UI" panose="020B0502040204020203" pitchFamily="34" charset="0"/>
                <a:cs typeface="Segoe UI" panose="020B0502040204020203" pitchFamily="34" charset="0"/>
              </a:rPr>
              <a:t>ler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uygun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ortama</a:t>
            </a:r>
            <a:r>
              <a:rPr lang="en-US" dirty="0">
                <a:latin typeface="Segoe UI" panose="020B0502040204020203" pitchFamily="34" charset="0"/>
                <a:cs typeface="Segoe UI" panose="020B0502040204020203" pitchFamily="34" charset="0"/>
              </a:rPr>
              <a:t> </a:t>
            </a:r>
            <a:r>
              <a:rPr lang="tr-TR" dirty="0">
                <a:latin typeface="Segoe UI" panose="020B0502040204020203" pitchFamily="34" charset="0"/>
                <a:cs typeface="Segoe UI" panose="020B0502040204020203" pitchFamily="34" charset="0"/>
              </a:rPr>
              <a:t>aktarılmıştır. Alınan bu görüntüdeki her bir kirazın kaç kalibrede olduğu, yani çapının kaç milimetre olduğu Gİ kullanılarak belirlenmeye çalışılmıştır. Gİ tekniklerinin uygulamaya yönelik bir çalışması ile ürünlerin daha doğru sınıflandırılması amaçlanmıştır. Bu şekilde, satışlar sırasında ürünler hak ettikleri şekilde fiyatlandırılarak üreticinin maddi kayıplarının önüne geçilmesi sağlanabilecektir</a:t>
            </a:r>
            <a:r>
              <a:rPr lang="en-US" dirty="0">
                <a:latin typeface="Segoe UI" panose="020B0502040204020203" pitchFamily="34" charset="0"/>
                <a:cs typeface="Segoe UI" panose="020B0502040204020203" pitchFamily="34" charset="0"/>
              </a:rPr>
              <a:t>.</a:t>
            </a:r>
            <a:endParaRPr lang="tr-TR"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194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err="1">
                <a:latin typeface="Segoe UI Light" panose="020B0502040204020203" pitchFamily="34" charset="0"/>
                <a:cs typeface="Segoe UI Light" panose="020B0502040204020203" pitchFamily="34" charset="0"/>
              </a:rPr>
              <a:t>Giriş</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257487"/>
            <a:ext cx="4881282" cy="5100911"/>
          </a:xfrm>
        </p:spPr>
        <p:txBody>
          <a:bodyPr>
            <a:noAutofit/>
          </a:bodyPr>
          <a:lstStyle/>
          <a:p>
            <a:pPr marL="0" indent="0">
              <a:buNone/>
            </a:pPr>
            <a:r>
              <a:rPr lang="tr-TR" dirty="0"/>
              <a:t>Türkiye’de çok fazla miktarda kiraz üretim yapılmasına rağmen alım satım işlerinde fiyat belirleyici kriterlerin başında gelen kalibre değeri, hâlâ eski usulde bir kalibre kalıbı kullanılarak tespit edilmektedir. Bu kalibre kalıplarında kirazların milimetre cinsinden çap ölçülerine göre açılmış delikler bulunmaktadır. </a:t>
            </a:r>
            <a:r>
              <a:rPr lang="en-US" dirty="0" err="1"/>
              <a:t>Yanda</a:t>
            </a:r>
            <a:r>
              <a:rPr lang="en-US" dirty="0"/>
              <a:t> </a:t>
            </a:r>
            <a:r>
              <a:rPr lang="tr-TR" dirty="0"/>
              <a:t>bu kalibre kartonunun bir örneği görülmektedir.</a:t>
            </a: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6" name="Resim 5">
            <a:extLst>
              <a:ext uri="{FF2B5EF4-FFF2-40B4-BE49-F238E27FC236}">
                <a16:creationId xmlns:a16="http://schemas.microsoft.com/office/drawing/2014/main" id="{177BA97E-8370-4D0D-B3C6-F93F6F5D0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384" y="1520730"/>
            <a:ext cx="3042710" cy="456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611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err="1">
                <a:latin typeface="Segoe UI Light" panose="020B0502040204020203" pitchFamily="34" charset="0"/>
                <a:cs typeface="Segoe UI Light" panose="020B0502040204020203" pitchFamily="34" charset="0"/>
              </a:rPr>
              <a:t>Giriş</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189129"/>
            <a:ext cx="10833847" cy="5139953"/>
          </a:xfrm>
        </p:spPr>
        <p:txBody>
          <a:bodyPr>
            <a:noAutofit/>
          </a:bodyPr>
          <a:lstStyle/>
          <a:p>
            <a:pPr marL="0" indent="0">
              <a:buNone/>
            </a:pPr>
            <a:r>
              <a:rPr lang="tr-TR" sz="2400" dirty="0">
                <a:latin typeface="Segoe UI" panose="020B0502040204020203" pitchFamily="34" charset="0"/>
                <a:cs typeface="Segoe UI" panose="020B0502040204020203" pitchFamily="34" charset="0"/>
              </a:rPr>
              <a:t>Kalibre belirleme işlemi için paketleme aşamasında paketleme tesislerinde kullanılan makineler bulunsa da, üreticiden alım yapıldığı esnada kullanılan herhangi bir teknoloji bulunmamaktadır. Mevcut uygulamada alımlar iki şekilde yapılmaktadır. Birinci en ilkel usul tüccarın hiçbir ekipman kullanmadan çıplak gözle bakarak tahmini bir kalibre belirlemesidir. İkinci usulde ise tüccarlar üreticiden alım yapacağında ürünlerin içinden 2-3 tanesini seçerek kalibre kalıbından geçirmekte ve o seçtikleri meyvelere göre üreticinin tüm ürününü için kalibre tayininde bulunmaktadır. Her iki işlemde de belirlenen kalibre değeri ürünün tümünü doğru olarak temsil etmemektedir. Bu da üreticiyi mağdur emektedir. İşte bu saydığımız sebeplerden dolayı kalibre tespitinde görüntü işlemenin önemi daha da artmaktadır. Tarımsal ürünlerin sınıflandırılmasında kullanılan birçok yöntem bulunsa da kullanılan en etkili yöntem görüntü işlemedir.</a:t>
            </a:r>
          </a:p>
          <a:p>
            <a:pPr marL="0" indent="0">
              <a:buNone/>
            </a:pPr>
            <a:endParaRPr lang="tr-TR" sz="2600"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19629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normAutofit fontScale="90000"/>
          </a:bodyPr>
          <a:lstStyle/>
          <a:p>
            <a:r>
              <a:rPr lang="tr-TR" dirty="0">
                <a:latin typeface="Segoe UI Light" panose="020B0502040204020203" pitchFamily="34" charset="0"/>
                <a:cs typeface="Segoe UI Light" panose="020B0502040204020203" pitchFamily="34" charset="0"/>
              </a:rPr>
              <a:t>Görüntü İşleme ile Kiraz Kalibre ve Sınıflandırma </a:t>
            </a: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278777"/>
            <a:ext cx="6987988" cy="5202699"/>
          </a:xfrm>
        </p:spPr>
        <p:txBody>
          <a:bodyPr>
            <a:noAutofit/>
          </a:bodyPr>
          <a:lstStyle/>
          <a:p>
            <a:pPr marL="0" indent="0">
              <a:buNone/>
            </a:pPr>
            <a:r>
              <a:rPr lang="tr-TR" sz="2400" dirty="0">
                <a:latin typeface="Segoe UI" panose="020B0502040204020203" pitchFamily="34" charset="0"/>
                <a:cs typeface="Segoe UI" panose="020B0502040204020203" pitchFamily="34" charset="0"/>
              </a:rPr>
              <a:t>Yapılacak çalışmanın kodlama aşamasına geçilmeden önce bir algoritma çalışması yapılmış ve akış diyagramı çıkarılmıştır. </a:t>
            </a:r>
            <a:r>
              <a:rPr lang="en-US" sz="2400" dirty="0" err="1">
                <a:latin typeface="Segoe UI" panose="020B0502040204020203" pitchFamily="34" charset="0"/>
                <a:cs typeface="Segoe UI" panose="020B0502040204020203" pitchFamily="34" charset="0"/>
              </a:rPr>
              <a:t>Yanda</a:t>
            </a:r>
            <a:r>
              <a:rPr lang="en-US" sz="2400" dirty="0">
                <a:latin typeface="Segoe UI" panose="020B0502040204020203" pitchFamily="34" charset="0"/>
                <a:cs typeface="Segoe UI" panose="020B0502040204020203" pitchFamily="34" charset="0"/>
              </a:rPr>
              <a:t> </a:t>
            </a:r>
            <a:r>
              <a:rPr lang="tr-TR" sz="2400" dirty="0">
                <a:latin typeface="Segoe UI" panose="020B0502040204020203" pitchFamily="34" charset="0"/>
                <a:cs typeface="Segoe UI" panose="020B0502040204020203" pitchFamily="34" charset="0"/>
              </a:rPr>
              <a:t>bu akış diyagramı görülmektedir. Akış diyagramı çıkarıldıktan sonra kodlamaya geçilmiş ve ilk önce resim dosyası </a:t>
            </a:r>
            <a:r>
              <a:rPr lang="tr-TR" sz="2400" dirty="0" err="1">
                <a:latin typeface="Segoe UI" panose="020B0502040204020203" pitchFamily="34" charset="0"/>
                <a:cs typeface="Segoe UI" panose="020B0502040204020203" pitchFamily="34" charset="0"/>
              </a:rPr>
              <a:t>Matlab</a:t>
            </a:r>
            <a:r>
              <a:rPr lang="tr-TR" sz="2400" dirty="0">
                <a:latin typeface="Segoe UI" panose="020B0502040204020203" pitchFamily="34" charset="0"/>
                <a:cs typeface="Segoe UI" panose="020B0502040204020203" pitchFamily="34" charset="0"/>
              </a:rPr>
              <a:t> ile RGB-uint8 formatında bir matris olarak okutularak sisteme aktarılmıştır. Daha sonra bu resim dosyası önce Gray-uint8 formatına dönüştürülmüştür. Son olarak da önce </a:t>
            </a:r>
            <a:r>
              <a:rPr lang="tr-TR" sz="2400" dirty="0" err="1">
                <a:latin typeface="Segoe UI" panose="020B0502040204020203" pitchFamily="34" charset="0"/>
                <a:cs typeface="Segoe UI" panose="020B0502040204020203" pitchFamily="34" charset="0"/>
              </a:rPr>
              <a:t>gray</a:t>
            </a:r>
            <a:r>
              <a:rPr lang="tr-TR" sz="2400" dirty="0">
                <a:latin typeface="Segoe UI" panose="020B0502040204020203" pitchFamily="34" charset="0"/>
                <a:cs typeface="Segoe UI" panose="020B0502040204020203" pitchFamily="34" charset="0"/>
              </a:rPr>
              <a:t> görüntüdeki parlaklık eşik değerleri tespit edilerek asıl görüntü işlemede kullanılacak format olan </a:t>
            </a:r>
            <a:r>
              <a:rPr lang="tr-TR" sz="2400" dirty="0" err="1">
                <a:latin typeface="Segoe UI" panose="020B0502040204020203" pitchFamily="34" charset="0"/>
                <a:cs typeface="Segoe UI" panose="020B0502040204020203" pitchFamily="34" charset="0"/>
              </a:rPr>
              <a:t>binary</a:t>
            </a:r>
            <a:r>
              <a:rPr lang="tr-TR" sz="2400" dirty="0">
                <a:latin typeface="Segoe UI" panose="020B0502040204020203" pitchFamily="34" charset="0"/>
                <a:cs typeface="Segoe UI" panose="020B0502040204020203" pitchFamily="34" charset="0"/>
              </a:rPr>
              <a:t> (</a:t>
            </a:r>
            <a:r>
              <a:rPr lang="tr-TR" sz="2400" dirty="0" err="1">
                <a:latin typeface="Segoe UI" panose="020B0502040204020203" pitchFamily="34" charset="0"/>
                <a:cs typeface="Segoe UI" panose="020B0502040204020203" pitchFamily="34" charset="0"/>
              </a:rPr>
              <a:t>logical</a:t>
            </a:r>
            <a:r>
              <a:rPr lang="tr-TR" sz="2400" dirty="0">
                <a:latin typeface="Segoe UI" panose="020B0502040204020203" pitchFamily="34" charset="0"/>
                <a:cs typeface="Segoe UI" panose="020B0502040204020203" pitchFamily="34" charset="0"/>
              </a:rPr>
              <a:t>) formata dönüştürme işlemi uygulanmıştır</a:t>
            </a:r>
            <a:r>
              <a:rPr lang="en-US" sz="2400" dirty="0">
                <a:latin typeface="Segoe UI" panose="020B0502040204020203" pitchFamily="34" charset="0"/>
                <a:cs typeface="Segoe UI" panose="020B0502040204020203" pitchFamily="34" charset="0"/>
              </a:rPr>
              <a:t>. </a:t>
            </a:r>
            <a:r>
              <a:rPr lang="tr-TR" sz="2400" dirty="0">
                <a:latin typeface="Segoe UI" panose="020B0502040204020203" pitchFamily="34" charset="0"/>
                <a:cs typeface="Segoe UI" panose="020B0502040204020203" pitchFamily="34" charset="0"/>
              </a:rPr>
              <a:t>Artık resim, nesneler ile arka plan tam manasıyla birbirinden ayrılacak şekilde siyah-beyaz hale dönüşmüştür.</a:t>
            </a: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12" name="Resim 11">
            <a:extLst>
              <a:ext uri="{FF2B5EF4-FFF2-40B4-BE49-F238E27FC236}">
                <a16:creationId xmlns:a16="http://schemas.microsoft.com/office/drawing/2014/main" id="{3DB40AD2-B396-4B42-BEC0-785D065F57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8063" y="973053"/>
            <a:ext cx="2916101" cy="5814146"/>
          </a:xfrm>
          <a:prstGeom prst="rect">
            <a:avLst/>
          </a:prstGeom>
        </p:spPr>
      </p:pic>
    </p:spTree>
    <p:extLst>
      <p:ext uri="{BB962C8B-B14F-4D97-AF65-F5344CB8AC3E}">
        <p14:creationId xmlns:p14="http://schemas.microsoft.com/office/powerpoint/2010/main" val="2449995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3AC12BAA-225B-4A8D-9D7E-26043B3B5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2429" y="3616515"/>
            <a:ext cx="4013574" cy="2313454"/>
          </a:xfrm>
          <a:prstGeom prst="rect">
            <a:avLst/>
          </a:prstGeom>
        </p:spPr>
      </p:pic>
      <p:pic>
        <p:nvPicPr>
          <p:cNvPr id="12" name="Resim 11">
            <a:extLst>
              <a:ext uri="{FF2B5EF4-FFF2-40B4-BE49-F238E27FC236}">
                <a16:creationId xmlns:a16="http://schemas.microsoft.com/office/drawing/2014/main" id="{DFC30473-32C8-44CF-9C83-45D470262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2429" y="667259"/>
            <a:ext cx="4013575" cy="2279711"/>
          </a:xfrm>
          <a:prstGeom prst="rect">
            <a:avLst/>
          </a:prstGeom>
        </p:spPr>
      </p:pic>
      <p:pic>
        <p:nvPicPr>
          <p:cNvPr id="14" name="Resim 13">
            <a:extLst>
              <a:ext uri="{FF2B5EF4-FFF2-40B4-BE49-F238E27FC236}">
                <a16:creationId xmlns:a16="http://schemas.microsoft.com/office/drawing/2014/main" id="{B71461C9-BEAD-48FA-98B7-53DD68CA6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5035" y="667259"/>
            <a:ext cx="4034981" cy="2279711"/>
          </a:xfrm>
          <a:prstGeom prst="rect">
            <a:avLst/>
          </a:prstGeom>
        </p:spPr>
      </p:pic>
      <p:pic>
        <p:nvPicPr>
          <p:cNvPr id="16" name="Resim 15">
            <a:extLst>
              <a:ext uri="{FF2B5EF4-FFF2-40B4-BE49-F238E27FC236}">
                <a16:creationId xmlns:a16="http://schemas.microsoft.com/office/drawing/2014/main" id="{AC010534-28C9-4B31-A6F8-EEAB08617F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5518" y="3616515"/>
            <a:ext cx="4004498" cy="2294355"/>
          </a:xfrm>
          <a:prstGeom prst="rect">
            <a:avLst/>
          </a:prstGeom>
        </p:spPr>
      </p:pic>
      <p:sp>
        <p:nvSpPr>
          <p:cNvPr id="17" name="Metin kutusu 16">
            <a:extLst>
              <a:ext uri="{FF2B5EF4-FFF2-40B4-BE49-F238E27FC236}">
                <a16:creationId xmlns:a16="http://schemas.microsoft.com/office/drawing/2014/main" id="{CD8B5776-5A47-41B8-A702-EE5B057C1BCC}"/>
              </a:ext>
            </a:extLst>
          </p:cNvPr>
          <p:cNvSpPr txBox="1"/>
          <p:nvPr/>
        </p:nvSpPr>
        <p:spPr>
          <a:xfrm>
            <a:off x="2355632" y="3056819"/>
            <a:ext cx="1739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1-Orjinal </a:t>
            </a:r>
            <a:r>
              <a:rPr lang="en-US" dirty="0" err="1">
                <a:latin typeface="Segoe UI" panose="020B0502040204020203" pitchFamily="34" charset="0"/>
                <a:cs typeface="Segoe UI" panose="020B0502040204020203" pitchFamily="34" charset="0"/>
              </a:rPr>
              <a:t>Resim</a:t>
            </a:r>
            <a:endParaRPr lang="tr-TR" dirty="0">
              <a:latin typeface="Segoe UI" panose="020B0502040204020203" pitchFamily="34" charset="0"/>
              <a:cs typeface="Segoe UI" panose="020B0502040204020203" pitchFamily="34" charset="0"/>
            </a:endParaRPr>
          </a:p>
        </p:txBody>
      </p:sp>
      <p:sp>
        <p:nvSpPr>
          <p:cNvPr id="18" name="Metin kutusu 17">
            <a:extLst>
              <a:ext uri="{FF2B5EF4-FFF2-40B4-BE49-F238E27FC236}">
                <a16:creationId xmlns:a16="http://schemas.microsoft.com/office/drawing/2014/main" id="{F742C6FE-F83C-47CC-998B-7FEF86289455}"/>
              </a:ext>
            </a:extLst>
          </p:cNvPr>
          <p:cNvSpPr txBox="1"/>
          <p:nvPr/>
        </p:nvSpPr>
        <p:spPr>
          <a:xfrm>
            <a:off x="7691182" y="3056819"/>
            <a:ext cx="38747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2-Gray </a:t>
            </a:r>
            <a:r>
              <a:rPr lang="en-US" dirty="0" err="1">
                <a:latin typeface="Segoe UI" panose="020B0502040204020203" pitchFamily="34" charset="0"/>
                <a:cs typeface="Segoe UI" panose="020B0502040204020203" pitchFamily="34" charset="0"/>
              </a:rPr>
              <a:t>Moda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Dönüştürülmüş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Resim</a:t>
            </a:r>
            <a:r>
              <a:rPr lang="en-US" dirty="0">
                <a:latin typeface="Segoe UI" panose="020B0502040204020203" pitchFamily="34" charset="0"/>
                <a:cs typeface="Segoe UI" panose="020B0502040204020203" pitchFamily="34" charset="0"/>
              </a:rPr>
              <a:t> </a:t>
            </a:r>
            <a:endParaRPr lang="tr-TR" dirty="0">
              <a:latin typeface="Segoe UI" panose="020B0502040204020203" pitchFamily="34" charset="0"/>
              <a:cs typeface="Segoe UI" panose="020B0502040204020203" pitchFamily="34" charset="0"/>
            </a:endParaRPr>
          </a:p>
        </p:txBody>
      </p:sp>
      <p:sp>
        <p:nvSpPr>
          <p:cNvPr id="19" name="Metin kutusu 18">
            <a:extLst>
              <a:ext uri="{FF2B5EF4-FFF2-40B4-BE49-F238E27FC236}">
                <a16:creationId xmlns:a16="http://schemas.microsoft.com/office/drawing/2014/main" id="{08839A00-1532-43B5-BB13-D38847F5F7EF}"/>
              </a:ext>
            </a:extLst>
          </p:cNvPr>
          <p:cNvSpPr txBox="1"/>
          <p:nvPr/>
        </p:nvSpPr>
        <p:spPr>
          <a:xfrm>
            <a:off x="7681885" y="5929969"/>
            <a:ext cx="3804118"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4-Binary </a:t>
            </a:r>
            <a:r>
              <a:rPr lang="en-US" dirty="0" err="1">
                <a:latin typeface="Segoe UI" panose="020B0502040204020203" pitchFamily="34" charset="0"/>
                <a:cs typeface="Segoe UI" panose="020B0502040204020203" pitchFamily="34" charset="0"/>
              </a:rPr>
              <a:t>Moda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Ters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Çevrilmiş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Resim</a:t>
            </a:r>
            <a:endParaRPr lang="tr-TR" dirty="0">
              <a:latin typeface="Segoe UI" panose="020B0502040204020203" pitchFamily="34" charset="0"/>
              <a:cs typeface="Segoe UI" panose="020B0502040204020203" pitchFamily="34" charset="0"/>
            </a:endParaRPr>
          </a:p>
        </p:txBody>
      </p:sp>
      <p:sp>
        <p:nvSpPr>
          <p:cNvPr id="20" name="Metin kutusu 19">
            <a:extLst>
              <a:ext uri="{FF2B5EF4-FFF2-40B4-BE49-F238E27FC236}">
                <a16:creationId xmlns:a16="http://schemas.microsoft.com/office/drawing/2014/main" id="{BE0FEEFB-7B7B-4BA8-AD37-8A29FBA2904A}"/>
              </a:ext>
            </a:extLst>
          </p:cNvPr>
          <p:cNvSpPr txBox="1"/>
          <p:nvPr/>
        </p:nvSpPr>
        <p:spPr>
          <a:xfrm>
            <a:off x="1274502" y="5929969"/>
            <a:ext cx="3981796"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3-Binary </a:t>
            </a:r>
            <a:r>
              <a:rPr lang="en-US" dirty="0" err="1">
                <a:latin typeface="Segoe UI" panose="020B0502040204020203" pitchFamily="34" charset="0"/>
                <a:cs typeface="Segoe UI" panose="020B0502040204020203" pitchFamily="34" charset="0"/>
              </a:rPr>
              <a:t>Moda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Dönüştürülmüş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Resim</a:t>
            </a:r>
            <a:endParaRPr lang="tr-TR"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23040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2EEA65A-6245-473E-B6C1-51C05E74ED22}"/>
              </a:ext>
            </a:extLst>
          </p:cNvPr>
          <p:cNvSpPr>
            <a:spLocks noGrp="1"/>
          </p:cNvSpPr>
          <p:nvPr>
            <p:ph idx="1"/>
          </p:nvPr>
        </p:nvSpPr>
        <p:spPr>
          <a:xfrm>
            <a:off x="838200" y="1825625"/>
            <a:ext cx="4719918" cy="4351338"/>
          </a:xfrm>
        </p:spPr>
        <p:txBody>
          <a:bodyPr/>
          <a:lstStyle/>
          <a:p>
            <a:pPr marL="0" indent="0">
              <a:buNone/>
            </a:pPr>
            <a:r>
              <a:rPr lang="tr-TR" dirty="0"/>
              <a:t>Bir sonraki aşamada ise </a:t>
            </a:r>
            <a:r>
              <a:rPr lang="tr-TR" dirty="0" err="1"/>
              <a:t>binary</a:t>
            </a:r>
            <a:r>
              <a:rPr lang="tr-TR" dirty="0"/>
              <a:t> </a:t>
            </a:r>
            <a:r>
              <a:rPr lang="tr-TR" dirty="0" err="1"/>
              <a:t>moddaki</a:t>
            </a:r>
            <a:r>
              <a:rPr lang="tr-TR" dirty="0"/>
              <a:t> resme ters çevirme işlemi uygulanmış ve ardından nesnelerin alanlarının doğru hesaplanabilmesi için nesnelerde bulunan çukurluklar doldurulmuştur</a:t>
            </a:r>
            <a:r>
              <a:rPr lang="en-US" dirty="0"/>
              <a:t>.</a:t>
            </a:r>
            <a:endParaRPr lang="tr-TR" dirty="0"/>
          </a:p>
        </p:txBody>
      </p:sp>
      <p:pic>
        <p:nvPicPr>
          <p:cNvPr id="5" name="Resim 4">
            <a:extLst>
              <a:ext uri="{FF2B5EF4-FFF2-40B4-BE49-F238E27FC236}">
                <a16:creationId xmlns:a16="http://schemas.microsoft.com/office/drawing/2014/main" id="{31FCF4ED-19BB-424F-A12A-D9E649BFCD76}"/>
              </a:ext>
            </a:extLst>
          </p:cNvPr>
          <p:cNvPicPr>
            <a:picLocks noChangeAspect="1"/>
          </p:cNvPicPr>
          <p:nvPr/>
        </p:nvPicPr>
        <p:blipFill rotWithShape="1">
          <a:blip r:embed="rId2">
            <a:extLst>
              <a:ext uri="{28A0092B-C50C-407E-A947-70E740481C1C}">
                <a14:useLocalDpi xmlns:a14="http://schemas.microsoft.com/office/drawing/2010/main" val="0"/>
              </a:ext>
            </a:extLst>
          </a:blip>
          <a:srcRect l="1418"/>
          <a:stretch/>
        </p:blipFill>
        <p:spPr>
          <a:xfrm>
            <a:off x="6566994" y="3429000"/>
            <a:ext cx="4653028" cy="2612811"/>
          </a:xfrm>
          <a:prstGeom prst="rect">
            <a:avLst/>
          </a:prstGeom>
        </p:spPr>
      </p:pic>
      <p:pic>
        <p:nvPicPr>
          <p:cNvPr id="6" name="Resim 5">
            <a:extLst>
              <a:ext uri="{FF2B5EF4-FFF2-40B4-BE49-F238E27FC236}">
                <a16:creationId xmlns:a16="http://schemas.microsoft.com/office/drawing/2014/main" id="{7E905927-05B8-4481-AD9A-26579184D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6994" y="218891"/>
            <a:ext cx="4532922" cy="2612810"/>
          </a:xfrm>
          <a:prstGeom prst="rect">
            <a:avLst/>
          </a:prstGeom>
        </p:spPr>
      </p:pic>
      <p:sp>
        <p:nvSpPr>
          <p:cNvPr id="8" name="Metin kutusu 7">
            <a:extLst>
              <a:ext uri="{FF2B5EF4-FFF2-40B4-BE49-F238E27FC236}">
                <a16:creationId xmlns:a16="http://schemas.microsoft.com/office/drawing/2014/main" id="{66958410-3441-4EB6-94A3-D9AAD984093E}"/>
              </a:ext>
            </a:extLst>
          </p:cNvPr>
          <p:cNvSpPr txBox="1"/>
          <p:nvPr/>
        </p:nvSpPr>
        <p:spPr>
          <a:xfrm>
            <a:off x="6931396" y="2945684"/>
            <a:ext cx="3804118"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4-Binary </a:t>
            </a:r>
            <a:r>
              <a:rPr lang="en-US" dirty="0" err="1">
                <a:latin typeface="Segoe UI" panose="020B0502040204020203" pitchFamily="34" charset="0"/>
                <a:cs typeface="Segoe UI" panose="020B0502040204020203" pitchFamily="34" charset="0"/>
              </a:rPr>
              <a:t>Moda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Ters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Çevrilmiş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Resim</a:t>
            </a:r>
            <a:endParaRPr lang="tr-TR" dirty="0">
              <a:latin typeface="Segoe UI" panose="020B0502040204020203" pitchFamily="34" charset="0"/>
              <a:cs typeface="Segoe UI" panose="020B0502040204020203" pitchFamily="34" charset="0"/>
            </a:endParaRPr>
          </a:p>
        </p:txBody>
      </p:sp>
      <p:sp>
        <p:nvSpPr>
          <p:cNvPr id="9" name="Metin kutusu 8">
            <a:extLst>
              <a:ext uri="{FF2B5EF4-FFF2-40B4-BE49-F238E27FC236}">
                <a16:creationId xmlns:a16="http://schemas.microsoft.com/office/drawing/2014/main" id="{40167116-4DC3-48A5-90D2-5F6BB8543287}"/>
              </a:ext>
            </a:extLst>
          </p:cNvPr>
          <p:cNvSpPr txBox="1"/>
          <p:nvPr/>
        </p:nvSpPr>
        <p:spPr>
          <a:xfrm>
            <a:off x="6991449" y="6155795"/>
            <a:ext cx="3294492"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5-Çukurlar </a:t>
            </a:r>
            <a:r>
              <a:rPr lang="en-US" dirty="0" err="1">
                <a:latin typeface="Segoe UI" panose="020B0502040204020203" pitchFamily="34" charset="0"/>
                <a:cs typeface="Segoe UI" panose="020B0502040204020203" pitchFamily="34" charset="0"/>
              </a:rPr>
              <a:t>Doldurulmuş</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Resim</a:t>
            </a:r>
            <a:endParaRPr lang="tr-TR" dirty="0">
              <a:latin typeface="Segoe UI" panose="020B0502040204020203" pitchFamily="34" charset="0"/>
              <a:cs typeface="Segoe UI" panose="020B0502040204020203" pitchFamily="34" charset="0"/>
            </a:endParaRPr>
          </a:p>
        </p:txBody>
      </p:sp>
      <p:sp>
        <p:nvSpPr>
          <p:cNvPr id="23" name="Ok: Çember 22">
            <a:extLst>
              <a:ext uri="{FF2B5EF4-FFF2-40B4-BE49-F238E27FC236}">
                <a16:creationId xmlns:a16="http://schemas.microsoft.com/office/drawing/2014/main" id="{A74AA13C-52CF-44CE-BFFA-4097DAB1AFFB}"/>
              </a:ext>
            </a:extLst>
          </p:cNvPr>
          <p:cNvSpPr/>
          <p:nvPr/>
        </p:nvSpPr>
        <p:spPr>
          <a:xfrm rot="5400000">
            <a:off x="10658192" y="2331649"/>
            <a:ext cx="1470212" cy="1597404"/>
          </a:xfrm>
          <a:prstGeom prst="circularArrow">
            <a:avLst/>
          </a:prstGeom>
          <a:solidFill>
            <a:srgbClr val="C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spTree>
    <p:extLst>
      <p:ext uri="{BB962C8B-B14F-4D97-AF65-F5344CB8AC3E}">
        <p14:creationId xmlns:p14="http://schemas.microsoft.com/office/powerpoint/2010/main" val="226628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BF86954-0762-4397-8285-D33ECEE930AD}"/>
              </a:ext>
            </a:extLst>
          </p:cNvPr>
          <p:cNvSpPr>
            <a:spLocks noGrp="1"/>
          </p:cNvSpPr>
          <p:nvPr>
            <p:ph idx="1"/>
          </p:nvPr>
        </p:nvSpPr>
        <p:spPr>
          <a:xfrm>
            <a:off x="838200" y="113366"/>
            <a:ext cx="10515600" cy="4351338"/>
          </a:xfrm>
        </p:spPr>
        <p:txBody>
          <a:bodyPr>
            <a:normAutofit/>
          </a:bodyPr>
          <a:lstStyle/>
          <a:p>
            <a:pPr marL="0" indent="0">
              <a:buNone/>
            </a:pPr>
            <a:r>
              <a:rPr lang="tr-TR" sz="2400" dirty="0">
                <a:latin typeface="Segoe UI" panose="020B0502040204020203" pitchFamily="34" charset="0"/>
                <a:cs typeface="Segoe UI" panose="020B0502040204020203" pitchFamily="34" charset="0"/>
              </a:rPr>
              <a:t>Bu işlemlerin ardından morfolojik işlemlere geçilmiştir. İlk önce aşındırma işleminin bir benzeri ile bağlı bulunduğu başka bir nesne olmayan küçük parçaların yok edilmesi sağlanmış böylece resmimiz gürültü diye tabir edebileceğimiz bazı gereksiz nesnelerden temizlenmiştir. Birleşik vaziyette olan kirazlar olabileceği varsayılarak aşındırma işlemi ile birleşik nesneler birbirinden ayrılmıştır. Bu işlemler aynı zamanda kiraz saplarının da görüntüden temizlenmesini sağlamaktadır. Birbirinden ayrılmış ve gürültülerden arındırılmış nesnelerin adedi ve alanları hesaplandıktan sonra belirlenen kalibre değerleri orijinal resim üzerinde kirazların üzerine yazdırılarak gösterilmiştir.</a:t>
            </a:r>
          </a:p>
        </p:txBody>
      </p:sp>
      <p:pic>
        <p:nvPicPr>
          <p:cNvPr id="7" name="Resim 6">
            <a:extLst>
              <a:ext uri="{FF2B5EF4-FFF2-40B4-BE49-F238E27FC236}">
                <a16:creationId xmlns:a16="http://schemas.microsoft.com/office/drawing/2014/main" id="{B8B29BA0-F924-45B6-8269-0E879774F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884" y="3783763"/>
            <a:ext cx="3861987" cy="2168801"/>
          </a:xfrm>
          <a:prstGeom prst="rect">
            <a:avLst/>
          </a:prstGeom>
        </p:spPr>
      </p:pic>
      <p:pic>
        <p:nvPicPr>
          <p:cNvPr id="9" name="Resim 8">
            <a:extLst>
              <a:ext uri="{FF2B5EF4-FFF2-40B4-BE49-F238E27FC236}">
                <a16:creationId xmlns:a16="http://schemas.microsoft.com/office/drawing/2014/main" id="{E0647D87-BD27-4B76-AB1E-3793634A0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61" y="3783763"/>
            <a:ext cx="3797728" cy="2168801"/>
          </a:xfrm>
          <a:prstGeom prst="rect">
            <a:avLst/>
          </a:prstGeom>
        </p:spPr>
      </p:pic>
      <p:sp>
        <p:nvSpPr>
          <p:cNvPr id="10" name="Metin kutusu 9">
            <a:extLst>
              <a:ext uri="{FF2B5EF4-FFF2-40B4-BE49-F238E27FC236}">
                <a16:creationId xmlns:a16="http://schemas.microsoft.com/office/drawing/2014/main" id="{FF4CAE0F-814F-4D9D-9337-DCF131D95236}"/>
              </a:ext>
            </a:extLst>
          </p:cNvPr>
          <p:cNvSpPr txBox="1"/>
          <p:nvPr/>
        </p:nvSpPr>
        <p:spPr>
          <a:xfrm>
            <a:off x="224561" y="5952564"/>
            <a:ext cx="3737818" cy="338554"/>
          </a:xfrm>
          <a:prstGeom prst="rect">
            <a:avLst/>
          </a:prstGeom>
          <a:noFill/>
        </p:spPr>
        <p:txBody>
          <a:bodyPr wrap="none" rtlCol="0">
            <a:spAutoFit/>
          </a:bodyPr>
          <a:lstStyle/>
          <a:p>
            <a:r>
              <a:rPr lang="en-US" sz="1600" dirty="0">
                <a:latin typeface="Segoe UI" panose="020B0502040204020203" pitchFamily="34" charset="0"/>
                <a:cs typeface="Segoe UI" panose="020B0502040204020203" pitchFamily="34" charset="0"/>
              </a:rPr>
              <a:t>6-Gereksiz </a:t>
            </a:r>
            <a:r>
              <a:rPr lang="en-US" sz="1600" dirty="0" err="1">
                <a:latin typeface="Segoe UI" panose="020B0502040204020203" pitchFamily="34" charset="0"/>
                <a:cs typeface="Segoe UI" panose="020B0502040204020203" pitchFamily="34" charset="0"/>
              </a:rPr>
              <a:t>Nesneler</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Temizlenmiş</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Resim</a:t>
            </a:r>
            <a:endParaRPr lang="tr-TR" sz="1600" dirty="0">
              <a:latin typeface="Segoe UI" panose="020B0502040204020203" pitchFamily="34" charset="0"/>
              <a:cs typeface="Segoe UI" panose="020B0502040204020203" pitchFamily="34" charset="0"/>
            </a:endParaRPr>
          </a:p>
        </p:txBody>
      </p:sp>
      <p:sp>
        <p:nvSpPr>
          <p:cNvPr id="11" name="Metin kutusu 10">
            <a:extLst>
              <a:ext uri="{FF2B5EF4-FFF2-40B4-BE49-F238E27FC236}">
                <a16:creationId xmlns:a16="http://schemas.microsoft.com/office/drawing/2014/main" id="{3CD47046-CE7D-4711-8C15-064BD16F316F}"/>
              </a:ext>
            </a:extLst>
          </p:cNvPr>
          <p:cNvSpPr txBox="1"/>
          <p:nvPr/>
        </p:nvSpPr>
        <p:spPr>
          <a:xfrm>
            <a:off x="4579767" y="5952564"/>
            <a:ext cx="3222677" cy="338554"/>
          </a:xfrm>
          <a:prstGeom prst="rect">
            <a:avLst/>
          </a:prstGeom>
          <a:noFill/>
        </p:spPr>
        <p:txBody>
          <a:bodyPr wrap="none" rtlCol="0">
            <a:spAutoFit/>
          </a:bodyPr>
          <a:lstStyle/>
          <a:p>
            <a:r>
              <a:rPr lang="en-US" sz="1600" dirty="0">
                <a:latin typeface="Segoe UI" panose="020B0502040204020203" pitchFamily="34" charset="0"/>
                <a:cs typeface="Segoe UI" panose="020B0502040204020203" pitchFamily="34" charset="0"/>
              </a:rPr>
              <a:t>7-Aşındırma </a:t>
            </a:r>
            <a:r>
              <a:rPr lang="en-US" sz="1600" dirty="0" err="1">
                <a:latin typeface="Segoe UI" panose="020B0502040204020203" pitchFamily="34" charset="0"/>
                <a:cs typeface="Segoe UI" panose="020B0502040204020203" pitchFamily="34" charset="0"/>
              </a:rPr>
              <a:t>işlemi</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Sonrası</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Resim</a:t>
            </a:r>
            <a:r>
              <a:rPr lang="en-US" sz="1600" dirty="0">
                <a:latin typeface="Segoe UI" panose="020B0502040204020203" pitchFamily="34" charset="0"/>
                <a:cs typeface="Segoe UI" panose="020B0502040204020203" pitchFamily="34" charset="0"/>
              </a:rPr>
              <a:t> </a:t>
            </a:r>
            <a:endParaRPr lang="tr-TR" sz="1600" dirty="0">
              <a:latin typeface="Segoe UI" panose="020B0502040204020203" pitchFamily="34" charset="0"/>
              <a:cs typeface="Segoe UI" panose="020B0502040204020203" pitchFamily="34" charset="0"/>
            </a:endParaRPr>
          </a:p>
        </p:txBody>
      </p:sp>
      <p:pic>
        <p:nvPicPr>
          <p:cNvPr id="13" name="Resim 12">
            <a:extLst>
              <a:ext uri="{FF2B5EF4-FFF2-40B4-BE49-F238E27FC236}">
                <a16:creationId xmlns:a16="http://schemas.microsoft.com/office/drawing/2014/main" id="{2F771139-B4B1-47FC-9264-0C4B84BC9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811" y="3783763"/>
            <a:ext cx="3828403" cy="2168800"/>
          </a:xfrm>
          <a:prstGeom prst="rect">
            <a:avLst/>
          </a:prstGeom>
        </p:spPr>
      </p:pic>
      <p:sp>
        <p:nvSpPr>
          <p:cNvPr id="16" name="Metin kutusu 15">
            <a:extLst>
              <a:ext uri="{FF2B5EF4-FFF2-40B4-BE49-F238E27FC236}">
                <a16:creationId xmlns:a16="http://schemas.microsoft.com/office/drawing/2014/main" id="{AC0F4B3D-B3CA-4E84-95BA-F725149C11B6}"/>
              </a:ext>
            </a:extLst>
          </p:cNvPr>
          <p:cNvSpPr txBox="1"/>
          <p:nvPr/>
        </p:nvSpPr>
        <p:spPr>
          <a:xfrm>
            <a:off x="8305466" y="5952564"/>
            <a:ext cx="3718197" cy="338554"/>
          </a:xfrm>
          <a:prstGeom prst="rect">
            <a:avLst/>
          </a:prstGeom>
          <a:noFill/>
        </p:spPr>
        <p:txBody>
          <a:bodyPr wrap="none" rtlCol="0">
            <a:spAutoFit/>
          </a:bodyPr>
          <a:lstStyle/>
          <a:p>
            <a:r>
              <a:rPr lang="en-US" sz="1600" dirty="0">
                <a:latin typeface="Segoe UI" panose="020B0502040204020203" pitchFamily="34" charset="0"/>
                <a:cs typeface="Segoe UI" panose="020B0502040204020203" pitchFamily="34" charset="0"/>
              </a:rPr>
              <a:t>8-Belirlenen </a:t>
            </a:r>
            <a:r>
              <a:rPr lang="en-US" sz="1600" dirty="0" err="1">
                <a:latin typeface="Segoe UI" panose="020B0502040204020203" pitchFamily="34" charset="0"/>
                <a:cs typeface="Segoe UI" panose="020B0502040204020203" pitchFamily="34" charset="0"/>
              </a:rPr>
              <a:t>Kalibrelerin</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Yazıldığı</a:t>
            </a:r>
            <a:r>
              <a:rPr lang="en-US" sz="1600" dirty="0">
                <a:latin typeface="Segoe UI" panose="020B0502040204020203" pitchFamily="34" charset="0"/>
                <a:cs typeface="Segoe UI" panose="020B0502040204020203" pitchFamily="34" charset="0"/>
              </a:rPr>
              <a:t> </a:t>
            </a:r>
            <a:r>
              <a:rPr lang="en-US" sz="1600" dirty="0" err="1">
                <a:latin typeface="Segoe UI" panose="020B0502040204020203" pitchFamily="34" charset="0"/>
                <a:cs typeface="Segoe UI" panose="020B0502040204020203" pitchFamily="34" charset="0"/>
              </a:rPr>
              <a:t>Resim</a:t>
            </a:r>
            <a:endParaRPr lang="tr-TR" sz="1600" dirty="0">
              <a:latin typeface="Segoe UI" panose="020B0502040204020203" pitchFamily="34" charset="0"/>
              <a:cs typeface="Segoe UI" panose="020B0502040204020203" pitchFamily="34" charset="0"/>
            </a:endParaRPr>
          </a:p>
        </p:txBody>
      </p:sp>
      <p:cxnSp>
        <p:nvCxnSpPr>
          <p:cNvPr id="18" name="Düz Ok Bağlayıcısı 17">
            <a:extLst>
              <a:ext uri="{FF2B5EF4-FFF2-40B4-BE49-F238E27FC236}">
                <a16:creationId xmlns:a16="http://schemas.microsoft.com/office/drawing/2014/main" id="{5D439F2F-37E9-490C-AF87-532FC9CB09EB}"/>
              </a:ext>
            </a:extLst>
          </p:cNvPr>
          <p:cNvCxnSpPr>
            <a:cxnSpLocks/>
          </p:cNvCxnSpPr>
          <p:nvPr/>
        </p:nvCxnSpPr>
        <p:spPr>
          <a:xfrm>
            <a:off x="430306" y="3630706"/>
            <a:ext cx="11304494"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703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err="1">
                <a:latin typeface="Segoe UI Light" panose="020B0502040204020203" pitchFamily="34" charset="0"/>
                <a:cs typeface="Segoe UI Light" panose="020B0502040204020203" pitchFamily="34" charset="0"/>
              </a:rPr>
              <a:t>Sonuçlar</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189129"/>
            <a:ext cx="10833847" cy="1751295"/>
          </a:xfrm>
        </p:spPr>
        <p:txBody>
          <a:bodyPr>
            <a:noAutofit/>
          </a:bodyPr>
          <a:lstStyle/>
          <a:p>
            <a:pPr marL="0" indent="0">
              <a:buNone/>
            </a:pPr>
            <a:r>
              <a:rPr lang="tr-TR" sz="2400" dirty="0">
                <a:latin typeface="Segoe UI" panose="020B0502040204020203" pitchFamily="34" charset="0"/>
                <a:cs typeface="Segoe UI" panose="020B0502040204020203" pitchFamily="34" charset="0"/>
              </a:rPr>
              <a:t>Çalışmada kullanılan kirazların tamamı için hem manüel yapılan ölçümle hem de görüntü işleme yöntemiyle her bir kalibre değerine sahip kiraz adedi tespit edilerek toplam kiraz sayısına oranı yüzde olarak hesaplanmıştır. Hesaplanan oranların yüzde değeri olarak gösterilmesindeki amaç ürün fiyatlandırmada daha kullanışlı bir bilgi elde edilmek istenmesidir</a:t>
            </a:r>
            <a:r>
              <a:rPr lang="en-US" sz="2400" dirty="0">
                <a:latin typeface="Segoe UI" panose="020B0502040204020203" pitchFamily="34" charset="0"/>
                <a:cs typeface="Segoe UI" panose="020B0502040204020203" pitchFamily="34" charset="0"/>
              </a:rPr>
              <a:t>.</a:t>
            </a:r>
            <a:endParaRPr lang="tr-TR" sz="2400"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6" name="Resim 5">
            <a:extLst>
              <a:ext uri="{FF2B5EF4-FFF2-40B4-BE49-F238E27FC236}">
                <a16:creationId xmlns:a16="http://schemas.microsoft.com/office/drawing/2014/main" id="{A09161C8-88DC-48A0-A8D9-3DE2463489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8196" y="3251010"/>
            <a:ext cx="4501333" cy="2835559"/>
          </a:xfrm>
          <a:prstGeom prst="rect">
            <a:avLst/>
          </a:prstGeom>
        </p:spPr>
      </p:pic>
      <p:pic>
        <p:nvPicPr>
          <p:cNvPr id="8" name="Resim 7">
            <a:extLst>
              <a:ext uri="{FF2B5EF4-FFF2-40B4-BE49-F238E27FC236}">
                <a16:creationId xmlns:a16="http://schemas.microsoft.com/office/drawing/2014/main" id="{8E37108A-7490-48A5-B0C8-96459DCE60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994" y="3251010"/>
            <a:ext cx="4309105" cy="3072232"/>
          </a:xfrm>
          <a:prstGeom prst="rect">
            <a:avLst/>
          </a:prstGeom>
        </p:spPr>
      </p:pic>
    </p:spTree>
    <p:extLst>
      <p:ext uri="{BB962C8B-B14F-4D97-AF65-F5344CB8AC3E}">
        <p14:creationId xmlns:p14="http://schemas.microsoft.com/office/powerpoint/2010/main" val="400991471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TotalTime>
  <Words>645</Words>
  <Application>Microsoft Office PowerPoint</Application>
  <PresentationFormat>Geniş ekran</PresentationFormat>
  <Paragraphs>27</Paragraphs>
  <Slides>11</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11</vt:i4>
      </vt:variant>
    </vt:vector>
  </HeadingPairs>
  <TitlesOfParts>
    <vt:vector size="17" baseType="lpstr">
      <vt:lpstr>Arial</vt:lpstr>
      <vt:lpstr>Calibri</vt:lpstr>
      <vt:lpstr>Calibri Light</vt:lpstr>
      <vt:lpstr>Segoe UI</vt:lpstr>
      <vt:lpstr>Segoe UI Light</vt:lpstr>
      <vt:lpstr>Office Teması</vt:lpstr>
      <vt:lpstr>GÖRÜNTÜ İŞLEME TEKNİKLERİ KULLANILARAK NAPOLYON TİPİ KİRAZLARIN SINIFLANDIRILMASI</vt:lpstr>
      <vt:lpstr>Giriş</vt:lpstr>
      <vt:lpstr>Giriş</vt:lpstr>
      <vt:lpstr>Giriş</vt:lpstr>
      <vt:lpstr>Görüntü İşleme ile Kiraz Kalibre ve Sınıflandırma </vt:lpstr>
      <vt:lpstr>PowerPoint Sunusu</vt:lpstr>
      <vt:lpstr>PowerPoint Sunusu</vt:lpstr>
      <vt:lpstr>PowerPoint Sunusu</vt:lpstr>
      <vt:lpstr>Sonuçlar</vt:lpstr>
      <vt:lpstr>Sonuçlar</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 TEKNİKLERİ KULLANILARAK NAPOLYON TİPİ KİRAZLARIN SINIFLANDIRILMASI</dc:title>
  <dc:creator>nihat akkaya</dc:creator>
  <cp:lastModifiedBy>nihat akkaya</cp:lastModifiedBy>
  <cp:revision>13</cp:revision>
  <dcterms:created xsi:type="dcterms:W3CDTF">2022-11-08T13:26:55Z</dcterms:created>
  <dcterms:modified xsi:type="dcterms:W3CDTF">2022-11-08T16:31:48Z</dcterms:modified>
</cp:coreProperties>
</file>